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AC453F-D7E7-0A1A-EF23-563E815FF7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87DFC-F72E-1115-C0AA-43ABF0D691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HK"/>
              <a:t>29/8/2022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C7C7B-5663-C1BD-5CC4-798053D239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7DCD0-1742-BAA9-70DD-E2FCB2E5F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9FBC8-250E-4F8B-81A1-35B1CABFD72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779751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HK"/>
              <a:t>29/8/2022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F6CE3-5383-4DC6-8C35-E156FECA006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521702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 AUG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www.achinasemicon.com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AA8A-03C0-EBC8-B423-C0209BF5D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A-China MCU007 </a:t>
            </a:r>
            <a:r>
              <a:rPr lang="en-US" dirty="0" err="1"/>
              <a:t>puf</a:t>
            </a:r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170BC-8424-9098-2259-E091E364A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/>
              <a:t>What is </a:t>
            </a:r>
            <a:r>
              <a:rPr lang="en-US" b="1" cap="none" dirty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cap="none" dirty="0"/>
              <a:t>hysical </a:t>
            </a:r>
            <a:r>
              <a:rPr lang="en-US" b="1" cap="none" dirty="0">
                <a:solidFill>
                  <a:schemeClr val="bg2">
                    <a:lumMod val="75000"/>
                  </a:schemeClr>
                </a:solidFill>
              </a:rPr>
              <a:t>U</a:t>
            </a:r>
            <a:r>
              <a:rPr lang="en-US" cap="none" dirty="0"/>
              <a:t>nclonable </a:t>
            </a:r>
            <a:r>
              <a:rPr lang="en-US" b="1" cap="none" dirty="0">
                <a:solidFill>
                  <a:schemeClr val="bg2">
                    <a:lumMod val="75000"/>
                  </a:schemeClr>
                </a:solidFill>
              </a:rPr>
              <a:t>F</a:t>
            </a:r>
            <a:r>
              <a:rPr lang="en-US" cap="none" dirty="0"/>
              <a:t>unction</a:t>
            </a:r>
            <a:endParaRPr lang="en-HK" cap="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CAB2E-7CFB-B930-B836-5423B1C2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www.achinasemicon.com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6E4C5-B51E-2F8E-CC79-921EF042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8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689715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>
                <a:latin typeface="Comic Sans MS" panose="030F0702030302020204" pitchFamily="66" charset="0"/>
              </a:rPr>
              <a:t>Thank you</a:t>
            </a:r>
            <a:endParaRPr lang="en-HK" sz="5400" cap="none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6E149A1-169D-19DF-B157-6155042AD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A7F6E-9AA8-E32B-2CA7-92A41A01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What is Physical Unclonable Function?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BC57-45D4-7B51-E82F-0B0FEBBB9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PUF are a technique in physical object that inherent properties variations produces these instance-specific measurements</a:t>
            </a:r>
          </a:p>
          <a:p>
            <a:r>
              <a:rPr lang="en-HK" dirty="0"/>
              <a:t>e.g. Human Finger Print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3E52-E71C-EE22-0B74-E321852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17808B-DD6F-B76A-6EA4-6A2B82323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637" y="3814457"/>
            <a:ext cx="2554464" cy="20999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2C26CEB-8231-0A1A-2EA0-DFDCBF2D5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313" y="3814457"/>
            <a:ext cx="2266735" cy="22041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B1BEAC5-3510-DD52-1155-53929C7321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5100" y="4270738"/>
            <a:ext cx="2002311" cy="174783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966B1DE-C16A-59E5-4AF4-426F07C491AF}"/>
              </a:ext>
            </a:extLst>
          </p:cNvPr>
          <p:cNvSpPr txBox="1"/>
          <p:nvPr/>
        </p:nvSpPr>
        <p:spPr>
          <a:xfrm>
            <a:off x="8292821" y="3604296"/>
            <a:ext cx="246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Data Extraction</a:t>
            </a:r>
            <a:endParaRPr lang="en-HK" sz="2800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4D6380C-D8F3-0206-59BC-A2D94E61087D}"/>
              </a:ext>
            </a:extLst>
          </p:cNvPr>
          <p:cNvSpPr/>
          <p:nvPr/>
        </p:nvSpPr>
        <p:spPr>
          <a:xfrm>
            <a:off x="8181240" y="4854475"/>
            <a:ext cx="7468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32181A90-4617-2F10-A54C-4AC231F2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6500" y="6086822"/>
            <a:ext cx="2743200" cy="365125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5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What is MCU007 PUF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BC57-45D4-7B51-E82F-0B0FEBBB9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MCU007</a:t>
            </a:r>
            <a:r>
              <a:rPr lang="en-US" altLang="zh-TW" dirty="0"/>
              <a:t>’</a:t>
            </a:r>
            <a:r>
              <a:rPr lang="en-HK" altLang="zh-TW" dirty="0"/>
              <a:t>s</a:t>
            </a:r>
            <a:r>
              <a:rPr lang="en-HK" dirty="0"/>
              <a:t> </a:t>
            </a:r>
            <a:r>
              <a:rPr lang="en-US" altLang="zh-TW" dirty="0"/>
              <a:t>PUF is a special circuit designed utilize </a:t>
            </a:r>
            <a:r>
              <a:rPr lang="en-HK" altLang="zh-TW" dirty="0"/>
              <a:t>variation of </a:t>
            </a:r>
            <a:r>
              <a:rPr lang="en-HK" dirty="0"/>
              <a:t>silicon processing techniques to generate RANDOM NUMBER</a:t>
            </a:r>
          </a:p>
          <a:p>
            <a:r>
              <a:rPr lang="en-HK" dirty="0"/>
              <a:t>Competing Oxide Rupture Technology</a:t>
            </a:r>
          </a:p>
          <a:p>
            <a:r>
              <a:rPr lang="en-HK" dirty="0"/>
              <a:t>Utilize imperfection silicon, imperfection semiconductor manufacturing process </a:t>
            </a:r>
          </a:p>
          <a:p>
            <a:r>
              <a:rPr lang="en-HK" dirty="0"/>
              <a:t>Bit error rate toward to zero</a:t>
            </a: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3E52-E71C-EE22-0B74-E321852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FB9D3-86C7-F9D8-ADE4-86044BDD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9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78B424-577A-22C2-81E8-EE0393B1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1" y="1828800"/>
            <a:ext cx="9905998" cy="4034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MCU007 PUF Design Concept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3E52-E71C-EE22-0B74-E321852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1592361-8456-4AEB-D709-BE1A39FB2C0B}"/>
              </a:ext>
            </a:extLst>
          </p:cNvPr>
          <p:cNvSpPr/>
          <p:nvPr/>
        </p:nvSpPr>
        <p:spPr>
          <a:xfrm>
            <a:off x="5295900" y="38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9396CE0-7F7B-FA33-21BE-709619F3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MCU007 PUF Technology</a:t>
            </a:r>
            <a:br>
              <a:rPr lang="en-US" cap="none" dirty="0">
                <a:latin typeface="Comic Sans MS" panose="030F0702030302020204" pitchFamily="66" charset="0"/>
              </a:rPr>
            </a:br>
            <a:r>
              <a:rPr lang="en-HK" sz="2400">
                <a:solidFill>
                  <a:schemeClr val="accent2">
                    <a:lumMod val="75000"/>
                  </a:schemeClr>
                </a:solidFill>
              </a:rPr>
              <a:t>Competition </a:t>
            </a:r>
            <a:r>
              <a:rPr lang="en-HK" sz="2400" dirty="0">
                <a:solidFill>
                  <a:schemeClr val="accent2">
                    <a:lumMod val="75000"/>
                  </a:schemeClr>
                </a:solidFill>
              </a:rPr>
              <a:t>Oxide Rupture Technology</a:t>
            </a:r>
            <a:endParaRPr lang="en-HK" sz="2400" cap="none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3E52-E71C-EE22-0B74-E321852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F59446-9D39-50F9-CD86-799D1BC69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1" y="1948657"/>
            <a:ext cx="4343400" cy="3627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6779B7-4B64-5E78-9AB6-43DE6154E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104" y="1948657"/>
            <a:ext cx="5562600" cy="3609975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A98C5D9-2ED9-FD42-8AC4-D79FAED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9914547-5A71-91D7-ECC2-C603897FF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238" y="2014340"/>
            <a:ext cx="3945471" cy="28293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PUF Randomness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3E52-E71C-EE22-0B74-E321852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C76FD3-CFF8-144A-D416-69276FF171FB}"/>
              </a:ext>
            </a:extLst>
          </p:cNvPr>
          <p:cNvSpPr txBox="1"/>
          <p:nvPr/>
        </p:nvSpPr>
        <p:spPr>
          <a:xfrm>
            <a:off x="7380720" y="2347438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3200" dirty="0"/>
              <a:t>Current Sensing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8AB5C-A915-9886-4E90-FD7B071F7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631" y="2014340"/>
            <a:ext cx="3023389" cy="2829320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F15E9E3C-BA1F-2800-8AE9-73A58F6AB70F}"/>
              </a:ext>
            </a:extLst>
          </p:cNvPr>
          <p:cNvSpPr/>
          <p:nvPr/>
        </p:nvSpPr>
        <p:spPr>
          <a:xfrm>
            <a:off x="1026228" y="25101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D10F13-E5D9-8715-40F0-A4B2A0C65A48}"/>
              </a:ext>
            </a:extLst>
          </p:cNvPr>
          <p:cNvSpPr/>
          <p:nvPr/>
        </p:nvSpPr>
        <p:spPr>
          <a:xfrm>
            <a:off x="1026228" y="38632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0C789-8A29-D588-92F9-A587E20BC1F1}"/>
              </a:ext>
            </a:extLst>
          </p:cNvPr>
          <p:cNvSpPr txBox="1"/>
          <p:nvPr/>
        </p:nvSpPr>
        <p:spPr>
          <a:xfrm>
            <a:off x="1026228" y="4876280"/>
            <a:ext cx="71271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3200" dirty="0">
                <a:solidFill>
                  <a:schemeClr val="accent2">
                    <a:lumMod val="75000"/>
                  </a:schemeClr>
                </a:solidFill>
              </a:rPr>
              <a:t>Bit error rate self approaching </a:t>
            </a:r>
            <a:r>
              <a:rPr lang="en-HK" sz="3200" b="1" dirty="0">
                <a:solidFill>
                  <a:schemeClr val="accent2">
                    <a:lumMod val="75000"/>
                  </a:schemeClr>
                </a:solidFill>
              </a:rPr>
              <a:t>Zero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K" sz="3200" dirty="0">
                <a:solidFill>
                  <a:schemeClr val="accent2">
                    <a:lumMod val="75000"/>
                  </a:schemeClr>
                </a:solidFill>
              </a:rPr>
              <a:t>ECC not necessary</a:t>
            </a: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EEB752BE-45C9-01CE-0B9F-2CA446C4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C86A56-03AD-C626-FE42-8932CE5F5EDE}"/>
              </a:ext>
            </a:extLst>
          </p:cNvPr>
          <p:cNvSpPr txBox="1"/>
          <p:nvPr/>
        </p:nvSpPr>
        <p:spPr>
          <a:xfrm>
            <a:off x="1083906" y="2309135"/>
            <a:ext cx="94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>
                <a:solidFill>
                  <a:schemeClr val="bg1">
                    <a:lumMod val="95000"/>
                    <a:lumOff val="5000"/>
                  </a:schemeClr>
                </a:solidFill>
              </a:rPr>
              <a:t>50%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9DCAB3-0DD6-7F29-CE6A-88588357BCBC}"/>
              </a:ext>
            </a:extLst>
          </p:cNvPr>
          <p:cNvSpPr txBox="1"/>
          <p:nvPr/>
        </p:nvSpPr>
        <p:spPr>
          <a:xfrm>
            <a:off x="1083906" y="3662281"/>
            <a:ext cx="94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>
                <a:solidFill>
                  <a:schemeClr val="bg1">
                    <a:lumMod val="95000"/>
                    <a:lumOff val="5000"/>
                  </a:schemeClr>
                </a:solidFill>
              </a:rPr>
              <a:t>50%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17194C-56EB-7EE2-769D-E7AAFB120D71}"/>
              </a:ext>
            </a:extLst>
          </p:cNvPr>
          <p:cNvSpPr txBox="1"/>
          <p:nvPr/>
        </p:nvSpPr>
        <p:spPr>
          <a:xfrm>
            <a:off x="7941734" y="1659274"/>
            <a:ext cx="156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>
                <a:solidFill>
                  <a:schemeClr val="bg1">
                    <a:lumMod val="95000"/>
                    <a:lumOff val="5000"/>
                  </a:schemeClr>
                </a:solidFill>
              </a:rPr>
              <a:t>Sense Current </a:t>
            </a:r>
          </a:p>
        </p:txBody>
      </p:sp>
    </p:spTree>
    <p:extLst>
      <p:ext uri="{BB962C8B-B14F-4D97-AF65-F5344CB8AC3E}">
        <p14:creationId xmlns:p14="http://schemas.microsoft.com/office/powerpoint/2010/main" val="10676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Where to use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AD92-9BE8-4E8B-0EFF-7FC1464B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HK" dirty="0"/>
              <a:t>Device Identity</a:t>
            </a:r>
          </a:p>
          <a:p>
            <a:r>
              <a:rPr lang="en-HK" dirty="0"/>
              <a:t>Root of Trust</a:t>
            </a:r>
          </a:p>
          <a:p>
            <a:r>
              <a:rPr lang="en-HK" dirty="0"/>
              <a:t>Seed for Key Generation</a:t>
            </a:r>
          </a:p>
          <a:p>
            <a:r>
              <a:rPr lang="en-HK" dirty="0"/>
              <a:t>Firmware Protection</a:t>
            </a:r>
          </a:p>
          <a:p>
            <a:r>
              <a:rPr lang="en-HK" dirty="0"/>
              <a:t>Establish two parties Communication Common Key</a:t>
            </a:r>
          </a:p>
          <a:p>
            <a:r>
              <a:rPr lang="en-HK" dirty="0"/>
              <a:t>Secure Communication Packets</a:t>
            </a:r>
          </a:p>
          <a:p>
            <a:endParaRPr lang="en-HK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DA2FFAE-DD31-B64D-11C2-E8A1B0F7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FECBFA-53B4-EEAC-2DE0-31BD0E20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2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Typical Applications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AD92-9BE8-4E8B-0EFF-7FC1464B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HK" dirty="0"/>
              <a:t>Device Identity, Internet Of Thing (IoT)</a:t>
            </a:r>
          </a:p>
          <a:p>
            <a:r>
              <a:rPr lang="en-HK" dirty="0"/>
              <a:t>Communication Channel Key Generator</a:t>
            </a:r>
          </a:p>
          <a:p>
            <a:r>
              <a:rPr lang="en-HK" dirty="0"/>
              <a:t>Seed for Keys Generation</a:t>
            </a:r>
          </a:p>
          <a:p>
            <a:r>
              <a:rPr lang="en-HK" dirty="0"/>
              <a:t>Firmware Protection</a:t>
            </a:r>
          </a:p>
          <a:p>
            <a:r>
              <a:rPr lang="en-HK" dirty="0"/>
              <a:t>Authentication</a:t>
            </a:r>
          </a:p>
          <a:p>
            <a:endParaRPr lang="en-HK" dirty="0"/>
          </a:p>
          <a:p>
            <a:endParaRPr lang="en-HK" cap="small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DA3EFFC-2E11-8CB0-628D-8D8FF4C0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27694D-60E1-06D2-DB60-C40AE18A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A200-6A08-DE99-4598-666063DD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Comic Sans MS" panose="030F0702030302020204" pitchFamily="66" charset="0"/>
              </a:rPr>
              <a:t>Summary of MCU007’s PUF</a:t>
            </a:r>
            <a:endParaRPr lang="en-HK" cap="none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AD92-9BE8-4E8B-0EFF-7FC1464B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en-HK" dirty="0"/>
              <a:t>Innovative Technology</a:t>
            </a:r>
          </a:p>
          <a:p>
            <a:r>
              <a:rPr lang="en-HK" dirty="0"/>
              <a:t>Intrinsic Property - unpredictable, unclonable</a:t>
            </a:r>
          </a:p>
          <a:p>
            <a:r>
              <a:rPr lang="en-HK" dirty="0"/>
              <a:t>Truly Random and Robust</a:t>
            </a:r>
          </a:p>
          <a:p>
            <a:r>
              <a:rPr lang="en-HK" dirty="0"/>
              <a:t>Self Enrolment - High Reliability</a:t>
            </a:r>
          </a:p>
          <a:p>
            <a:r>
              <a:rPr lang="en-HK" dirty="0"/>
              <a:t>Bit Error Rate approaching zero, ECC support not necessary</a:t>
            </a:r>
          </a:p>
          <a:p>
            <a:r>
              <a:rPr lang="en-HK" dirty="0"/>
              <a:t>Hamming Weight approaching 50%</a:t>
            </a:r>
          </a:p>
          <a:p>
            <a:r>
              <a:rPr lang="en-HK" dirty="0"/>
              <a:t>Secure – MCU with PUF support</a:t>
            </a:r>
          </a:p>
          <a:p>
            <a:endParaRPr lang="en-HK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6E149A1-169D-19DF-B157-6155042AD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</p:spPr>
        <p:txBody>
          <a:bodyPr/>
          <a:lstStyle/>
          <a:p>
            <a:r>
              <a:rPr lang="en-US" sz="1400" cap="non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www.achinasemicon.com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2018DE-BEA2-8856-FFEB-003B94625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40000"/>
                    <a:lumOff val="60000"/>
                  </a:schemeClr>
                </a:solidFill>
              </a:rPr>
              <a:t>29 AUG 2022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93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349</TotalTime>
  <Words>279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Tw Cen MT</vt:lpstr>
      <vt:lpstr>Circuit</vt:lpstr>
      <vt:lpstr>A-China MCU007 puf</vt:lpstr>
      <vt:lpstr>What is Physical Unclonable Function?</vt:lpstr>
      <vt:lpstr>What is MCU007 PUF</vt:lpstr>
      <vt:lpstr>MCU007 PUF Design Concept</vt:lpstr>
      <vt:lpstr>MCU007 PUF Technology Competition Oxide Rupture Technology</vt:lpstr>
      <vt:lpstr>PUF Randomness</vt:lpstr>
      <vt:lpstr>Where to use</vt:lpstr>
      <vt:lpstr>Typical Applications</vt:lpstr>
      <vt:lpstr>Summary of MCU007’s PUF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A-China MCU007 puf</dc:title>
  <dc:creator>Henry Chen</dc:creator>
  <cp:lastModifiedBy>K C Yeung</cp:lastModifiedBy>
  <cp:revision>28</cp:revision>
  <dcterms:created xsi:type="dcterms:W3CDTF">2022-08-29T01:14:51Z</dcterms:created>
  <dcterms:modified xsi:type="dcterms:W3CDTF">2022-08-29T08:01:38Z</dcterms:modified>
</cp:coreProperties>
</file>